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0" r:id="rId5"/>
    <p:sldId id="272" r:id="rId6"/>
    <p:sldId id="262" r:id="rId7"/>
    <p:sldId id="264" r:id="rId8"/>
    <p:sldId id="265" r:id="rId9"/>
    <p:sldId id="266" r:id="rId10"/>
    <p:sldId id="261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Baskerville Old Face" charset="0"/>
      <p:regular r:id="rId18"/>
    </p:embeddedFont>
    <p:embeddedFont>
      <p:font typeface="Playfair Display Medium" charset="0"/>
      <p:bold r:id="rId19"/>
    </p:embeddedFont>
    <p:embeddedFont>
      <p:font typeface="Tiro Bangla Regular" charset="0"/>
      <p:regular r:id="rId20"/>
    </p:embeddedFont>
    <p:embeddedFont>
      <p:font typeface="Noto Serif CJK KR" charset="0"/>
      <p:regular r:id="rId21"/>
    </p:embeddedFont>
    <p:embeddedFont>
      <p:font typeface="Pretendard Regular" charset="0"/>
      <p:regular r:id="rId22"/>
    </p:embeddedFont>
    <p:embeddedFont>
      <p:font typeface="Pretendard SemiBold" charset="0"/>
      <p:bold r:id="rId23"/>
    </p:embeddedFont>
    <p:embeddedFont>
      <p:font typeface="Playfair Display Bold" charset="0"/>
      <p:bold r:id="rId24"/>
    </p:embeddedFont>
    <p:embeddedFont>
      <p:font typeface="Pretendard Light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055"/>
        <p:guide pos="29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27.png"/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shorts/sanYgUL7_wI?si=bhnVZBIHDk4PQpNu" TargetMode="Externa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180000">
            <a:off x="-723900" y="8470900"/>
            <a:ext cx="19278600" cy="478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24257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6426200"/>
            <a:ext cx="12070080" cy="951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9950" y="4457700"/>
            <a:ext cx="16091535" cy="55581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28600" indent="0" algn="ctr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en-US" sz="2800" spc="-1">
                <a:solidFill>
                  <a:schemeClr val="dk1"/>
                </a:solidFill>
                <a:latin typeface="Malgun Gothic"/>
                <a:sym typeface="+mn-ea"/>
              </a:rPr>
              <a:t>ATmega128A,FNDx1,BarLed,SG90 </a:t>
            </a:r>
            <a:r>
              <a:rPr lang="ko-KR" sz="2800" spc="-1">
                <a:solidFill>
                  <a:schemeClr val="dk1"/>
                </a:solidFill>
                <a:latin typeface="Malgun Gothic"/>
                <a:sym typeface="+mn-ea"/>
              </a:rPr>
              <a:t>서보모터</a:t>
            </a:r>
            <a:r>
              <a:rPr lang="en-US" sz="2800" spc="-1">
                <a:solidFill>
                  <a:schemeClr val="dk1"/>
                </a:solidFill>
                <a:latin typeface="Malgun Gothic"/>
                <a:sym typeface="+mn-ea"/>
              </a:rPr>
              <a:t>,</a:t>
            </a:r>
            <a:r>
              <a:rPr lang="ko-KR" sz="2800" spc="-1">
                <a:solidFill>
                  <a:schemeClr val="dk1"/>
                </a:solidFill>
                <a:latin typeface="Malgun Gothic"/>
                <a:sym typeface="+mn-ea"/>
              </a:rPr>
              <a:t>텍트스위치 사용</a:t>
            </a:r>
            <a:r>
              <a:rPr lang="en-US" altLang="ko-KR" sz="2800" spc="-1">
                <a:solidFill>
                  <a:schemeClr val="dk1"/>
                </a:solidFill>
                <a:latin typeface="Malgun Gothic"/>
                <a:sym typeface="+mn-ea"/>
              </a:rPr>
              <a:t>,DC Motor</a:t>
            </a:r>
            <a:endParaRPr lang="en-US" sz="3500" b="0" strike="noStrike" spc="-1">
              <a:solidFill>
                <a:srgbClr val="FFFFFF"/>
              </a:solidFill>
              <a:latin typeface="Arial"/>
            </a:endParaRPr>
          </a:p>
          <a:p>
            <a:pPr marL="228600" indent="0" algn="ctr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  <a:tabLst>
                <a:tab pos="0" algn="l"/>
              </a:tabLst>
            </a:pPr>
            <a:endParaRPr lang="en-US" sz="3500" b="0" strike="noStrike" spc="-1">
              <a:solidFill>
                <a:srgbClr val="FFFFFF"/>
              </a:solidFill>
              <a:latin typeface="Arial"/>
            </a:endParaRPr>
          </a:p>
          <a:p>
            <a:pPr marL="228600" indent="0" algn="ctr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  <a:tabLst>
                <a:tab pos="0" algn="l"/>
              </a:tabLst>
            </a:pPr>
            <a:endParaRPr lang="en-US" sz="3500" b="0" strike="noStrike" spc="-1">
              <a:solidFill>
                <a:srgbClr val="FFFFFF"/>
              </a:solidFill>
              <a:latin typeface="Arial"/>
            </a:endParaRPr>
          </a:p>
          <a:p>
            <a:pPr marL="228600" indent="0" algn="ctr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  <a:tabLst>
                <a:tab pos="0" algn="l"/>
              </a:tabLst>
            </a:pPr>
            <a:endParaRPr lang="en-US" sz="3500" b="0" i="1" u="none" strike="noStrike">
              <a:solidFill>
                <a:srgbClr val="000000"/>
              </a:solidFill>
              <a:latin typeface="Baskerville Old Face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01900"/>
            <a:ext cx="508000" cy="50800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143500" y="7581900"/>
            <a:ext cx="7543800" cy="760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0" cmpd="sng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marL="228600" indent="0" algn="ctr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ko-KR" sz="2000" b="1" spc="-1">
                <a:latin typeface="Malgun Gothic"/>
                <a:sym typeface="+mn-ea"/>
              </a:rPr>
              <a:t>조원</a:t>
            </a:r>
            <a:r>
              <a:rPr lang="en-US" altLang="ko-KR" sz="2000" b="1" spc="-1">
                <a:latin typeface="Malgun Gothic"/>
                <a:sym typeface="+mn-ea"/>
              </a:rPr>
              <a:t> </a:t>
            </a:r>
            <a:r>
              <a:rPr lang="en-US" sz="2000" b="1" spc="-1">
                <a:latin typeface="Malgun Gothic"/>
                <a:sym typeface="+mn-ea"/>
              </a:rPr>
              <a:t>: </a:t>
            </a:r>
            <a:r>
              <a:rPr lang="ko-KR" altLang="en-US" sz="2000" b="1" spc="-1">
                <a:latin typeface="Malgun Gothic"/>
                <a:sym typeface="+mn-ea"/>
              </a:rPr>
              <a:t>이홍재</a:t>
            </a:r>
            <a:r>
              <a:rPr lang="en-US" altLang="ko-KR" sz="2000" b="1" spc="-1">
                <a:latin typeface="Malgun Gothic"/>
                <a:sym typeface="+mn-ea"/>
              </a:rPr>
              <a:t>,</a:t>
            </a:r>
            <a:r>
              <a:rPr lang="ko-KR" altLang="en-US" sz="2000" b="1" spc="-1">
                <a:latin typeface="Malgun Gothic"/>
                <a:sym typeface="+mn-ea"/>
              </a:rPr>
              <a:t>김준태</a:t>
            </a:r>
            <a:r>
              <a:rPr lang="en-US" sz="2000" b="1" spc="-1">
                <a:latin typeface="Malgun Gothic"/>
                <a:sym typeface="+mn-ea"/>
              </a:rPr>
              <a:t>,</a:t>
            </a:r>
            <a:r>
              <a:rPr lang="ko-KR" sz="2000" b="1" spc="-1">
                <a:latin typeface="Malgun Gothic"/>
                <a:sym typeface="+mn-ea"/>
              </a:rPr>
              <a:t>한상진</a:t>
            </a:r>
            <a:r>
              <a:rPr lang="en-US" sz="2000" b="1" spc="-1">
                <a:latin typeface="Malgun Gothic"/>
                <a:sym typeface="+mn-ea"/>
              </a:rPr>
              <a:t>,</a:t>
            </a:r>
            <a:r>
              <a:rPr lang="ko-KR" sz="2000" b="1" spc="-1">
                <a:latin typeface="Malgun Gothic"/>
                <a:sym typeface="+mn-ea"/>
              </a:rPr>
              <a:t>김경환</a:t>
            </a:r>
            <a:endParaRPr lang="en-US" sz="2000" b="1"/>
          </a:p>
        </p:txBody>
      </p:sp>
      <p:sp>
        <p:nvSpPr>
          <p:cNvPr id="19" name="Rounded Rectangle 18"/>
          <p:cNvSpPr/>
          <p:nvPr/>
        </p:nvSpPr>
        <p:spPr>
          <a:xfrm>
            <a:off x="2438400" y="800100"/>
            <a:ext cx="13411200" cy="457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0" cmpd="dbl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8800" spc="-1">
                <a:solidFill>
                  <a:schemeClr val="tx1"/>
                </a:solidFill>
                <a:latin typeface="Malgun Gothic"/>
                <a:sym typeface="+mn-ea"/>
              </a:rPr>
              <a:t>ATmega128A</a:t>
            </a:r>
            <a:r>
              <a:rPr lang="ko-KR" sz="8800" cap="all" spc="-1">
                <a:solidFill>
                  <a:schemeClr val="tx1"/>
                </a:solidFill>
                <a:latin typeface="Malgun Gothic"/>
                <a:sym typeface="+mn-ea"/>
              </a:rPr>
              <a:t>를 이용한 </a:t>
            </a:r>
            <a:endParaRPr lang="ko-KR" sz="8800" cap="all" spc="-1">
              <a:solidFill>
                <a:schemeClr val="tx1"/>
              </a:solidFill>
              <a:latin typeface="Malgun Gothic"/>
              <a:sym typeface="+mn-ea"/>
            </a:endParaRPr>
          </a:p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ko-KR" sz="8800" cap="all" spc="-1">
                <a:solidFill>
                  <a:schemeClr val="tx1"/>
                </a:solidFill>
                <a:latin typeface="Malgun Gothic"/>
                <a:sym typeface="+mn-ea"/>
              </a:rPr>
              <a:t>선풍기 제어</a:t>
            </a:r>
            <a:endParaRPr lang="ko-KR" sz="8800" cap="all" spc="-1">
              <a:solidFill>
                <a:schemeClr val="tx1"/>
              </a:solidFill>
              <a:latin typeface="Malgun Gothic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8851900" y="1667510"/>
            <a:ext cx="8765540" cy="8023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rot="-10500000">
            <a:off x="7708900" y="-1816100"/>
            <a:ext cx="117983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520700"/>
            <a:ext cx="7569200" cy="914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700" y="990600"/>
            <a:ext cx="342900" cy="342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85885" y="742950"/>
            <a:ext cx="3485515" cy="1009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5000"/>
              </a:lnSpc>
            </a:pPr>
            <a:r>
              <a:rPr lang="ko-KR" sz="5100" b="0" i="0" u="none" strike="noStrike" spc="-300">
                <a:solidFill>
                  <a:srgbClr val="000000"/>
                </a:solidFill>
                <a:ea typeface="Pretendard SemiBold"/>
              </a:rPr>
              <a:t>향후</a:t>
            </a: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ea typeface="Pretendard SemiBold"/>
              </a:rPr>
              <a:t>계획</a:t>
            </a: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SemiBold"/>
              </a:rPr>
              <a:t> </a:t>
            </a:r>
            <a:endParaRPr lang="en-US" altLang="ko-KR" sz="5100" b="0" i="0" u="none" strike="noStrike" spc="-30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0" y="4482465"/>
            <a:ext cx="8073390" cy="8953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0" y="5701665"/>
            <a:ext cx="8073390" cy="895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462135" y="5133975"/>
            <a:ext cx="3657600" cy="9525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432925" y="3755390"/>
            <a:ext cx="1490345" cy="6172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SemiBold"/>
              </a:rPr>
              <a:t>리모콘</a:t>
            </a:r>
            <a:r>
              <a:rPr lang="en-US" altLang="ko-KR" sz="1900" b="0" i="0" u="none" strike="noStrike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  <a:r>
              <a:rPr lang="en-US" altLang="ko-KR" sz="1900" b="0" i="0" u="none" strike="noStrike">
                <a:solidFill>
                  <a:srgbClr val="000000"/>
                </a:solidFill>
                <a:ea typeface="Pretendard SemiBold"/>
              </a:rPr>
              <a:t> 	</a:t>
            </a:r>
            <a:endParaRPr lang="en-US" altLang="ko-KR" sz="1900" b="0" i="0" u="none" strike="noStrike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71300" y="3500755"/>
            <a:ext cx="5107940" cy="8845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000"/>
              </a:lnSpc>
            </a:pP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IR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리시브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센서를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이용한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리모콘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기능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endParaRPr lang="en-US" altLang="ko-KR" sz="1600" b="0" i="0" u="none" strike="noStrike">
              <a:solidFill>
                <a:srgbClr val="414141"/>
              </a:solidFill>
              <a:latin typeface="Pretendard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366885" y="4592320"/>
            <a:ext cx="1720215" cy="10890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ko-KR" altLang="en-US" sz="1900" b="0" i="0" u="none" strike="noStrike">
                <a:solidFill>
                  <a:srgbClr val="000000"/>
                </a:solidFill>
                <a:ea typeface="Pretendard SemiBold"/>
              </a:rPr>
              <a:t>자동</a:t>
            </a:r>
            <a:r>
              <a:rPr lang="en-US" altLang="ko-KR" sz="1900" b="0" i="0" u="none" strike="noStrike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ea typeface="Pretendard SemiBold"/>
              </a:rPr>
              <a:t>중지모드</a:t>
            </a:r>
            <a:endParaRPr lang="en-US" altLang="ko-KR" sz="1900" b="0" i="0" u="none" strike="noStrike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1300" y="4476115"/>
            <a:ext cx="5107940" cy="13042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000"/>
              </a:lnSpc>
            </a:pP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자이로센서를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이용한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선풍기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넘어질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시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자동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중지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endParaRPr lang="en-US" altLang="ko-KR" sz="1600" b="0" i="0" u="none" strike="noStrike">
              <a:solidFill>
                <a:srgbClr val="414141"/>
              </a:solidFill>
              <a:latin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96755" y="5994400"/>
            <a:ext cx="1162685" cy="7207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SemiBold"/>
              </a:rPr>
              <a:t>블루투스</a:t>
            </a:r>
            <a:r>
              <a:rPr lang="en-US" altLang="ko-KR" sz="1900" b="0" i="0" u="none" strike="noStrike">
                <a:solidFill>
                  <a:srgbClr val="000000"/>
                </a:solidFill>
                <a:ea typeface="Pretendard SemiBold"/>
              </a:rPr>
              <a:t> </a:t>
            </a:r>
            <a:endParaRPr lang="en-US" altLang="ko-KR" sz="1900" b="0" i="0" u="none" strike="noStrike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658600" y="5784850"/>
            <a:ext cx="5107940" cy="11029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000"/>
              </a:lnSpc>
            </a:pP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HC-06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블루투스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Slave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모듈을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이용한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블루투스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r>
              <a:rPr lang="ko-KR" altLang="en-US" sz="1600" b="0" i="0" u="none" strike="noStrike">
                <a:solidFill>
                  <a:srgbClr val="414141"/>
                </a:solidFill>
                <a:latin typeface="Pretendard Light"/>
              </a:rPr>
              <a:t>기능</a:t>
            </a:r>
            <a:r>
              <a:rPr lang="en-US" altLang="ko-KR" sz="1600" b="0" i="0" u="none" strike="noStrike">
                <a:solidFill>
                  <a:srgbClr val="414141"/>
                </a:solidFill>
                <a:latin typeface="Pretendard Light"/>
              </a:rPr>
              <a:t> </a:t>
            </a:r>
            <a:endParaRPr lang="en-US" altLang="ko-KR" sz="1600" b="0" i="0" u="none" strike="noStrike">
              <a:solidFill>
                <a:srgbClr val="414141"/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10500000">
            <a:off x="7708900" y="-1816100"/>
            <a:ext cx="11798300" cy="293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2300" y="3797300"/>
            <a:ext cx="145034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000"/>
              </a:lnSpc>
            </a:pPr>
            <a:r>
              <a:rPr lang="en-US" sz="9600" b="0" i="0" u="none" strike="noStrike" spc="-300">
                <a:solidFill>
                  <a:srgbClr val="000000"/>
                </a:solidFill>
                <a:latin typeface="Pretendard Regular"/>
              </a:rPr>
              <a:t>QnA</a:t>
            </a:r>
            <a:endParaRPr lang="en-US" sz="9600" b="0" i="0" u="none" strike="noStrike" spc="-30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533900"/>
            <a:ext cx="328295" cy="32829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10920000">
            <a:off x="-723900" y="-3022600"/>
            <a:ext cx="19278600" cy="4787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2844800" y="4140200"/>
            <a:ext cx="128397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en-US" sz="14800" b="0" i="0" u="none" strike="noStrike">
                <a:solidFill>
                  <a:srgbClr val="000000"/>
                </a:solidFill>
                <a:latin typeface="Baskerville Old Face"/>
              </a:rPr>
              <a:t>THANK YOU</a:t>
            </a:r>
            <a:endParaRPr lang="en-US" sz="14800" b="0" i="0" u="none" strike="noStrike">
              <a:solidFill>
                <a:srgbClr val="000000"/>
              </a:solidFill>
              <a:latin typeface="Baskerville Old Face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0" y="5156200"/>
            <a:ext cx="4826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048500"/>
            <a:ext cx="131953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73800" y="1282700"/>
            <a:ext cx="5740400" cy="185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ko-KR" altLang="en-US" sz="10400" b="0" i="0" u="none" strike="noStrike">
                <a:solidFill>
                  <a:srgbClr val="000000"/>
                </a:solidFill>
                <a:latin typeface="Baskerville Old Face"/>
              </a:rPr>
              <a:t>목차</a:t>
            </a:r>
            <a:endParaRPr lang="en-US" altLang="ko-KR" sz="10400" b="0" i="0" u="none" strike="noStrike">
              <a:solidFill>
                <a:srgbClr val="000000"/>
              </a:solidFill>
              <a:latin typeface="Baskerville Old Face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759200"/>
            <a:ext cx="279400" cy="279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41500" y="4508500"/>
            <a:ext cx="3606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3000"/>
              </a:lnSpc>
            </a:pP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1. </a:t>
            </a:r>
            <a:r>
              <a:rPr lang="ko-KR" altLang="en-US" sz="2400" b="0" i="0" u="none" strike="noStrike" spc="-200">
                <a:solidFill>
                  <a:srgbClr val="000000"/>
                </a:solidFill>
                <a:ea typeface="Pretendard SemiBold"/>
              </a:rPr>
              <a:t>목적</a:t>
            </a: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 </a:t>
            </a:r>
            <a:endParaRPr lang="en-US" altLang="ko-KR" sz="2400" b="0" i="0" u="none" strike="noStrike" spc="-20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0" y="3759200"/>
            <a:ext cx="2794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340600" y="4508500"/>
            <a:ext cx="3606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3000"/>
              </a:lnSpc>
            </a:pP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2. </a:t>
            </a:r>
            <a:r>
              <a:rPr lang="ko-KR" altLang="en-US" sz="2400" b="0" i="0" u="none" strike="noStrike" spc="-200">
                <a:solidFill>
                  <a:srgbClr val="000000"/>
                </a:solidFill>
                <a:ea typeface="Pretendard SemiBold"/>
              </a:rPr>
              <a:t>기능</a:t>
            </a: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 </a:t>
            </a:r>
            <a:endParaRPr lang="en-US" altLang="ko-KR" sz="2400" b="0" i="0" u="none" strike="noStrike" spc="-20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00" y="3759200"/>
            <a:ext cx="279400" cy="279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839700" y="4508500"/>
            <a:ext cx="3606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3000"/>
              </a:lnSpc>
            </a:pP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3. R&amp;R</a:t>
            </a:r>
            <a:endParaRPr lang="en-US" altLang="ko-KR" sz="2400" b="0" i="0" u="none" strike="noStrike" spc="-20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6680200"/>
            <a:ext cx="2794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41500" y="7429500"/>
            <a:ext cx="3606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3000"/>
              </a:lnSpc>
            </a:pP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4. TIME SCHEDULE</a:t>
            </a:r>
            <a:endParaRPr lang="en-US" altLang="ko-KR" sz="2400" b="0" i="0" u="none" strike="noStrike" spc="-20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0" y="6680200"/>
            <a:ext cx="279400" cy="279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340600" y="7429500"/>
            <a:ext cx="3606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3000"/>
              </a:lnSpc>
            </a:pP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5. </a:t>
            </a:r>
            <a:r>
              <a:rPr lang="ko-KR" altLang="en-US" sz="2400" b="0" i="0" u="none" strike="noStrike" spc="-200">
                <a:solidFill>
                  <a:srgbClr val="000000"/>
                </a:solidFill>
                <a:ea typeface="Pretendard SemiBold"/>
              </a:rPr>
              <a:t>기능</a:t>
            </a: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2400" b="0" i="0" u="none" strike="noStrike" spc="-200">
                <a:solidFill>
                  <a:srgbClr val="000000"/>
                </a:solidFill>
                <a:ea typeface="Pretendard SemiBold"/>
              </a:rPr>
              <a:t>설명</a:t>
            </a: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 </a:t>
            </a:r>
            <a:endParaRPr lang="en-US" altLang="ko-KR" sz="2400" b="0" i="0" u="none" strike="noStrike" spc="-200">
              <a:solidFill>
                <a:srgbClr val="000000"/>
              </a:solidFill>
              <a:ea typeface="Pretendard SemiBold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600" y="6604000"/>
            <a:ext cx="279400" cy="279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839700" y="7353300"/>
            <a:ext cx="3606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3000"/>
              </a:lnSpc>
            </a:pP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6.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SemiBold"/>
              </a:rPr>
              <a:t>향후</a:t>
            </a: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2400" b="0" i="0" u="none" strike="noStrike" spc="-200">
                <a:solidFill>
                  <a:srgbClr val="000000"/>
                </a:solidFill>
                <a:ea typeface="Pretendard SemiBold"/>
              </a:rPr>
              <a:t>계획</a:t>
            </a:r>
            <a:r>
              <a:rPr lang="en-US" altLang="ko-KR" sz="2400" b="0" i="0" u="none" strike="noStrike" spc="-200">
                <a:solidFill>
                  <a:srgbClr val="000000"/>
                </a:solidFill>
                <a:ea typeface="Pretendard SemiBold"/>
              </a:rPr>
              <a:t> </a:t>
            </a:r>
            <a:endParaRPr lang="en-US" altLang="ko-KR" sz="2400" b="0" i="0" u="none" strike="noStrike" spc="-200">
              <a:solidFill>
                <a:srgbClr val="000000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30480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360000">
            <a:off x="6997700" y="9664700"/>
            <a:ext cx="117983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11400000">
            <a:off x="-3098800" y="-2159000"/>
            <a:ext cx="11798300" cy="293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200" y="9144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311400"/>
            <a:ext cx="51054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37055" y="1752600"/>
            <a:ext cx="3708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en-US" altLang="ko-KR" sz="2300" b="0" i="0" u="none" strike="noStrike">
                <a:solidFill>
                  <a:srgbClr val="000000"/>
                </a:solidFill>
                <a:ea typeface="Pretendard SemiBold"/>
              </a:rPr>
              <a:t>1. </a:t>
            </a:r>
            <a:r>
              <a:rPr lang="ko-KR" altLang="en-US" sz="2300" b="0" i="0" u="none" strike="noStrike">
                <a:solidFill>
                  <a:srgbClr val="000000"/>
                </a:solidFill>
                <a:ea typeface="Pretendard SemiBold"/>
              </a:rPr>
              <a:t>목적</a:t>
            </a:r>
            <a:endParaRPr lang="en-US" altLang="ko-KR" sz="2300" b="0" i="0" u="none" strike="noStrike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49400" y="4076700"/>
            <a:ext cx="45212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2000"/>
              </a:lnSpc>
              <a:buClr>
                <a:srgbClr val="414141"/>
              </a:buClr>
              <a:buFont typeface="Arial"/>
              <a:buChar char="●"/>
            </a:pP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학습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과정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중에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습득한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기술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스택의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활용과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개념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설계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검증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.</a:t>
            </a:r>
            <a:endParaRPr lang="en-US" sz="1700" b="0" i="0" u="none" strike="noStrike" spc="-100">
              <a:solidFill>
                <a:srgbClr val="414141">
                  <a:alpha val="74902"/>
                </a:srgbClr>
              </a:solidFill>
              <a:latin typeface="Pretendard Regular"/>
            </a:endParaRPr>
          </a:p>
          <a:p>
            <a:pPr marL="342900" lvl="0" indent="-342900" algn="l">
              <a:lnSpc>
                <a:spcPct val="162000"/>
              </a:lnSpc>
              <a:buClr>
                <a:srgbClr val="414141"/>
              </a:buClr>
              <a:buFont typeface="Arial"/>
              <a:buChar char="●"/>
            </a:pPr>
            <a:endParaRPr lang="en-US" sz="1700" b="0" i="0" u="none" strike="noStrike" spc="-100">
              <a:solidFill>
                <a:srgbClr val="414141">
                  <a:alpha val="74902"/>
                </a:srgbClr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2311400"/>
            <a:ext cx="51054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975600" y="1752600"/>
            <a:ext cx="2286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en-US" altLang="ko-KR" sz="2300" b="0" i="0" u="none" strike="noStrike">
                <a:solidFill>
                  <a:srgbClr val="000000"/>
                </a:solidFill>
                <a:ea typeface="Pretendard SemiBold"/>
              </a:rPr>
              <a:t>2. </a:t>
            </a:r>
            <a:r>
              <a:rPr lang="ko-KR" altLang="en-US" sz="23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  <a:r>
              <a:rPr lang="en-US" altLang="ko-KR" sz="2300" b="0" i="0" u="none" strike="noStrike">
                <a:solidFill>
                  <a:srgbClr val="000000"/>
                </a:solidFill>
                <a:ea typeface="Pretendard SemiBold"/>
              </a:rPr>
              <a:t> </a:t>
            </a:r>
            <a:endParaRPr lang="en-US" altLang="ko-KR" sz="2300" b="0" i="0" u="none" strike="noStrike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96100" y="4076700"/>
            <a:ext cx="4521200" cy="15551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2000"/>
              </a:lnSpc>
              <a:buClr>
                <a:srgbClr val="414141"/>
              </a:buClr>
              <a:buFont typeface="Arial"/>
              <a:buChar char="●"/>
            </a:pP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팬을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버튼으로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3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단계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제어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(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정지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/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느림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/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빠름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), </a:t>
            </a:r>
            <a:endParaRPr lang="en-US" altLang="ko-KR" sz="1700" b="0" i="0" u="none" strike="noStrike" spc="-100">
              <a:solidFill>
                <a:srgbClr val="414141">
                  <a:alpha val="74902"/>
                </a:srgbClr>
              </a:solidFill>
              <a:latin typeface="Pretendard Regular"/>
            </a:endParaRPr>
          </a:p>
          <a:p>
            <a:pPr lvl="0" indent="0" algn="l">
              <a:lnSpc>
                <a:spcPct val="162000"/>
              </a:lnSpc>
              <a:buClr>
                <a:srgbClr val="414141"/>
              </a:buClr>
              <a:buFont typeface="Arial"/>
              <a:buNone/>
            </a:pP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       7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세그먼트로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표시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endParaRPr lang="en-US" sz="1700" b="0" i="0" u="none" strike="noStrike" spc="-100">
              <a:solidFill>
                <a:srgbClr val="414141">
                  <a:alpha val="74902"/>
                </a:srgbClr>
              </a:solidFill>
              <a:latin typeface="Pretendard Regular"/>
            </a:endParaRPr>
          </a:p>
          <a:p>
            <a:pPr marL="342900" lvl="0" indent="-342900" algn="l">
              <a:lnSpc>
                <a:spcPct val="162000"/>
              </a:lnSpc>
              <a:buClr>
                <a:srgbClr val="414141"/>
              </a:buClr>
              <a:buFont typeface="Arial"/>
              <a:buChar char="●"/>
            </a:pP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서보모터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회전을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버튼으로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2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단계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제어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(Bar 3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/4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), LED Bar 8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세그먼트로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표시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endParaRPr lang="en-US" altLang="ko-KR" sz="1700" b="0" i="0" u="none" strike="noStrike" spc="-100">
              <a:solidFill>
                <a:srgbClr val="414141">
                  <a:alpha val="74902"/>
                </a:srgbClr>
              </a:solidFill>
              <a:latin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2311400"/>
            <a:ext cx="5105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2692400"/>
            <a:ext cx="1092200" cy="1092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801600" y="1752600"/>
            <a:ext cx="3340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en-US" altLang="ko-KR" sz="2300" b="0" i="0" u="none" strike="noStrike">
                <a:solidFill>
                  <a:srgbClr val="000000"/>
                </a:solidFill>
                <a:ea typeface="Pretendard SemiBold"/>
              </a:rPr>
              <a:t>3.R&amp;R</a:t>
            </a:r>
            <a:endParaRPr lang="en-US" altLang="ko-KR" sz="2300" b="0" i="0" u="none" strike="noStrike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07900" y="3924300"/>
            <a:ext cx="4521200" cy="17011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2000"/>
              </a:lnSpc>
              <a:buClr>
                <a:srgbClr val="414141"/>
              </a:buClr>
              <a:buFont typeface="Arial"/>
              <a:buChar char="●"/>
            </a:pP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한상진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: SW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작성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및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검증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endParaRPr lang="en-US" sz="1700" b="0" i="0" u="none" strike="noStrike" spc="-100">
              <a:solidFill>
                <a:srgbClr val="414141">
                  <a:alpha val="74902"/>
                </a:srgbClr>
              </a:solidFill>
              <a:latin typeface="Pretendard Regular"/>
            </a:endParaRPr>
          </a:p>
          <a:p>
            <a:pPr marL="342900" lvl="0" indent="-342900" algn="l">
              <a:lnSpc>
                <a:spcPct val="162000"/>
              </a:lnSpc>
              <a:buClr>
                <a:srgbClr val="414141"/>
              </a:buClr>
              <a:buFont typeface="Arial"/>
              <a:buChar char="●"/>
            </a:pPr>
            <a:r>
              <a:rPr lang="ko-KR" sz="1700" b="0" i="0" u="none" strike="noStrike" spc="-100">
                <a:solidFill>
                  <a:srgbClr val="414141">
                    <a:alpha val="74902"/>
                  </a:srgbClr>
                </a:solidFill>
                <a:ea typeface="Pretendard Regular"/>
              </a:rPr>
              <a:t>김경환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ea typeface="Pretendard Regular"/>
              </a:rPr>
              <a:t> : PPT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ea typeface="Pretendard Regular"/>
              </a:rPr>
              <a:t>작성</a:t>
            </a:r>
            <a:endParaRPr lang="ko-KR" altLang="en-US" sz="1700" b="0" i="0" u="none" strike="noStrike" spc="-100">
              <a:solidFill>
                <a:srgbClr val="414141">
                  <a:alpha val="74902"/>
                </a:srgbClr>
              </a:solidFill>
              <a:ea typeface="Pretendard Regular"/>
            </a:endParaRPr>
          </a:p>
          <a:p>
            <a:pPr marL="342900" lvl="0" indent="-342900" algn="l">
              <a:lnSpc>
                <a:spcPct val="162000"/>
              </a:lnSpc>
              <a:buClr>
                <a:srgbClr val="414141"/>
              </a:buClr>
              <a:buFont typeface="Arial"/>
              <a:buChar char="●"/>
            </a:pP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이홍재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: HW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설계</a:t>
            </a:r>
            <a:endParaRPr lang="ko-KR" altLang="en-US" sz="1700" b="0" i="0" u="none" strike="noStrike" spc="-100">
              <a:solidFill>
                <a:srgbClr val="414141">
                  <a:alpha val="74902"/>
                </a:srgbClr>
              </a:solidFill>
              <a:latin typeface="Pretendard Regular"/>
            </a:endParaRPr>
          </a:p>
          <a:p>
            <a:pPr marL="342900" lvl="0" indent="-342900" algn="l">
              <a:lnSpc>
                <a:spcPct val="162000"/>
              </a:lnSpc>
              <a:buClr>
                <a:srgbClr val="414141"/>
              </a:buClr>
              <a:buFont typeface="Arial"/>
              <a:buChar char="●"/>
            </a:pP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김준태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: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동작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r>
              <a:rPr lang="ko-KR" altLang="en-US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검증</a:t>
            </a:r>
            <a:r>
              <a:rPr lang="en-US" altLang="ko-KR" sz="1700" b="0" i="0" u="none" strike="noStrike" spc="-100">
                <a:solidFill>
                  <a:srgbClr val="414141">
                    <a:alpha val="74902"/>
                  </a:srgbClr>
                </a:solidFill>
                <a:latin typeface="Pretendard Regular"/>
              </a:rPr>
              <a:t> </a:t>
            </a:r>
            <a:endParaRPr lang="en-US" sz="1700" b="0" i="0" u="none" strike="noStrike" spc="-100">
              <a:solidFill>
                <a:srgbClr val="414141">
                  <a:alpha val="74902"/>
                </a:srgbClr>
              </a:solidFill>
              <a:latin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2971800"/>
            <a:ext cx="533400" cy="533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900" y="2692400"/>
            <a:ext cx="10922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900" y="2933700"/>
            <a:ext cx="584200" cy="58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1900" y="2692400"/>
            <a:ext cx="1092200" cy="1092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98600" y="2946400"/>
            <a:ext cx="546100" cy="584200"/>
          </a:xfrm>
          <a:prstGeom prst="rect">
            <a:avLst/>
          </a:prstGeom>
        </p:spPr>
      </p:pic>
      <p:graphicFrame>
        <p:nvGraphicFramePr>
          <p:cNvPr id="25" name="표 4"/>
          <p:cNvGraphicFramePr/>
          <p:nvPr/>
        </p:nvGraphicFramePr>
        <p:xfrm>
          <a:off x="3975455" y="6438722"/>
          <a:ext cx="10361880" cy="2841724"/>
        </p:xfrm>
        <a:graphic>
          <a:graphicData uri="http://schemas.openxmlformats.org/drawingml/2006/table">
            <a:tbl>
              <a:tblPr/>
              <a:tblGrid>
                <a:gridCol w="3257280"/>
                <a:gridCol w="826200"/>
                <a:gridCol w="826200"/>
                <a:gridCol w="826200"/>
                <a:gridCol w="826200"/>
                <a:gridCol w="826200"/>
                <a:gridCol w="734760"/>
                <a:gridCol w="740880"/>
                <a:gridCol w="782876"/>
                <a:gridCol w="715084"/>
              </a:tblGrid>
              <a:tr h="494665">
                <a:tc>
                  <a:txBody>
                    <a:bodyPr/>
                    <a:p>
                      <a:endParaRPr lang="en-US" sz="2000" b="1" strike="noStrike" spc="-1" dirty="0">
                        <a:solidFill>
                          <a:schemeClr val="lt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000" b="1" strike="noStrike" spc="-1" dirty="0" smtClean="0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2(</a:t>
                      </a:r>
                      <a:r>
                        <a:rPr lang="ko-KR" sz="2000" b="1" strike="noStrike" spc="-1" dirty="0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월</a:t>
                      </a:r>
                      <a:r>
                        <a:rPr lang="en-US" sz="2000" b="1" strike="noStrike" spc="-1" dirty="0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)</a:t>
                      </a:r>
                      <a:endParaRPr lang="en-US" sz="20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3</a:t>
                      </a:r>
                      <a:endParaRPr lang="en-US" sz="20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4</a:t>
                      </a:r>
                      <a:endParaRPr lang="en-US" sz="20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5 </a:t>
                      </a:r>
                      <a:endParaRPr lang="en-US" sz="20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6</a:t>
                      </a:r>
                      <a:endParaRPr lang="en-US" sz="20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7</a:t>
                      </a:r>
                      <a:endParaRPr lang="en-US" sz="20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8</a:t>
                      </a:r>
                      <a:endParaRPr lang="en-US" sz="20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en-US" sz="2000" b="1" strike="noStrike" spc="-1" dirty="0" smtClean="0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9(</a:t>
                      </a:r>
                      <a:r>
                        <a:rPr lang="ko-KR" sz="2000" b="1" strike="noStrike" spc="-1" dirty="0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월</a:t>
                      </a:r>
                      <a:r>
                        <a:rPr lang="en-US" sz="2000" b="1" strike="noStrike" spc="-1" dirty="0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)</a:t>
                      </a:r>
                      <a:endParaRPr lang="en-US" sz="20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2000" b="1" strike="noStrike" spc="-1">
                          <a:solidFill>
                            <a:schemeClr val="lt1"/>
                          </a:solidFill>
                          <a:latin typeface="Malgun Gothic"/>
                          <a:ea typeface="DejaVu Sans" panose="020B0603030804020204"/>
                        </a:rPr>
                        <a:t>비고</a:t>
                      </a:r>
                      <a:endParaRPr lang="en-US" sz="20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579120"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600" b="0" strike="noStrike" spc="-1" dirty="0">
                          <a:solidFill>
                            <a:schemeClr val="dk1"/>
                          </a:solidFill>
                          <a:latin typeface="Malgun Gothic"/>
                          <a:ea typeface="DejaVu Sans" panose="020B0603030804020204"/>
                        </a:rPr>
                        <a:t>제품 기획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600" b="0" strike="noStrike" spc="-1" dirty="0" err="1">
                          <a:solidFill>
                            <a:schemeClr val="dk1"/>
                          </a:solidFill>
                          <a:latin typeface="Malgun Gothic"/>
                          <a:ea typeface="DejaVu Sans" panose="020B0603030804020204"/>
                        </a:rPr>
                        <a:t>설계팀</a:t>
                      </a:r>
                      <a:r>
                        <a:rPr lang="ko-KR" sz="1600" b="0" strike="noStrike" spc="-1" dirty="0">
                          <a:solidFill>
                            <a:schemeClr val="dk1"/>
                          </a:solidFill>
                          <a:latin typeface="Malgun Gothic"/>
                          <a:ea typeface="DejaVu Sans" panose="020B0603030804020204"/>
                        </a:rPr>
                        <a:t> 구성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>
                            <a:lumMod val="85000"/>
                            <a:lumOff val="15000"/>
                          </a:schemeClr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 rowSpan="5" gridSpan="3">
                  <a:txBody>
                    <a:bodyPr/>
                    <a:p>
                      <a:pPr defTabSz="914400">
                        <a:lnSpc>
                          <a:spcPct val="100000"/>
                        </a:lnSpc>
                      </a:pP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600" b="0" strike="noStrike" spc="-1" dirty="0">
                          <a:solidFill>
                            <a:schemeClr val="dk1"/>
                          </a:solidFill>
                          <a:latin typeface="Malgun Gothic"/>
                          <a:ea typeface="DejaVu Sans" panose="020B0603030804020204"/>
                        </a:rPr>
                        <a:t>휴 무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 rowSpan="5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rowSpan="5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08718"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600" b="0" strike="noStrike" spc="-1" dirty="0">
                          <a:solidFill>
                            <a:schemeClr val="dk1"/>
                          </a:solidFill>
                          <a:latin typeface="Malgun Gothic"/>
                          <a:ea typeface="DejaVu Sans" panose="020B0603030804020204"/>
                        </a:rPr>
                        <a:t>설계 및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600" b="0" strike="noStrike" spc="-1" dirty="0">
                          <a:solidFill>
                            <a:schemeClr val="dk1"/>
                          </a:solidFill>
                          <a:latin typeface="Malgun Gothic"/>
                          <a:ea typeface="DejaVu Sans" panose="020B0603030804020204"/>
                        </a:rPr>
                        <a:t>동작 점검 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>
                            <a:lumMod val="85000"/>
                            <a:lumOff val="15000"/>
                          </a:schemeClr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>
                            <a:lumMod val="85000"/>
                            <a:lumOff val="15000"/>
                          </a:schemeClr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>
                            <a:lumMod val="85000"/>
                            <a:lumOff val="15000"/>
                          </a:schemeClr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>
                            <a:lumMod val="85000"/>
                            <a:lumOff val="15000"/>
                          </a:schemeClr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 gridSpan="3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9649"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600" b="0" strike="noStrike" spc="-1" dirty="0">
                          <a:solidFill>
                            <a:schemeClr val="dk1"/>
                          </a:solidFill>
                          <a:latin typeface="Malgun Gothic"/>
                          <a:ea typeface="DejaVu Sans" panose="020B0603030804020204"/>
                        </a:rPr>
                        <a:t>품평회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 gridSpan="3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279649"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600" b="0" strike="noStrike" spc="-1" dirty="0">
                          <a:solidFill>
                            <a:schemeClr val="dk1"/>
                          </a:solidFill>
                          <a:latin typeface="Malgun Gothic"/>
                          <a:ea typeface="DejaVu Sans" panose="020B0603030804020204"/>
                        </a:rPr>
                        <a:t>발표 준비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 gridSpan="3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lang="ko-KR" sz="1600" b="0" strike="noStrike" spc="-1" dirty="0">
                          <a:solidFill>
                            <a:schemeClr val="dk1"/>
                          </a:solidFill>
                          <a:latin typeface="Malgun Gothic"/>
                          <a:ea typeface="DejaVu Sans" panose="020B0603030804020204"/>
                        </a:rPr>
                        <a:t>발표</a:t>
                      </a:r>
                      <a:endParaRPr lang="en-US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16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 vMerge="1" gridSpan="3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 hMerge="1"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endParaRPr lang="en-US" sz="2000" b="0" strike="noStrike" spc="-1" dirty="0">
                        <a:solidFill>
                          <a:schemeClr val="dk1"/>
                        </a:solidFill>
                        <a:latin typeface="Malgun Gothic"/>
                        <a:ea typeface="DejaVu Sans" panose="020B0603030804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10500000">
            <a:off x="7708900" y="-1816100"/>
            <a:ext cx="11798300" cy="2933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  <p:sp>
        <p:nvSpPr>
          <p:cNvPr id="410" name="PlaceHolder 2"/>
          <p:cNvSpPr>
            <a:spLocks noGrp="1"/>
          </p:cNvSpPr>
          <p:nvPr/>
        </p:nvSpPr>
        <p:spPr>
          <a:xfrm>
            <a:off x="1066560" y="1104805"/>
            <a:ext cx="5554800" cy="459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8600" indent="0" algn="ctr" defTabSz="914400">
              <a:lnSpc>
                <a:spcPct val="90000"/>
              </a:lnSpc>
              <a:spcBef>
                <a:spcPts val="1000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Malgun Gothic"/>
              </a:rPr>
              <a:t>5. </a:t>
            </a:r>
            <a:r>
              <a:rPr lang="ko-KR" sz="2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Malgun Gothic"/>
              </a:rPr>
              <a:t>기능 설명</a:t>
            </a: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Malgun Gothic"/>
              </a:rPr>
              <a:t>-</a:t>
            </a:r>
            <a:r>
              <a:rPr lang="ko-KR" sz="2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Malgun Gothic"/>
              </a:rPr>
              <a:t>블록 다이어 그램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부제목 7"/>
          <p:cNvSpPr/>
          <p:nvPr/>
        </p:nvSpPr>
        <p:spPr>
          <a:xfrm>
            <a:off x="10860235" y="3607625"/>
            <a:ext cx="3024000" cy="457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 fontScale="90000" lnSpcReduction="10000"/>
          </a:bodyPr>
          <a:p>
            <a:pPr algn="l" defTabSz="914400"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r>
              <a:rPr lang="ko-KR" sz="2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동작 로직</a:t>
            </a:r>
            <a:endParaRPr lang="en-US" sz="2400" b="1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PlaceHolder 1"/>
          <p:cNvSpPr>
            <a:spLocks noGrp="1"/>
          </p:cNvSpPr>
          <p:nvPr/>
        </p:nvSpPr>
        <p:spPr>
          <a:xfrm>
            <a:off x="10837320" y="4032840"/>
            <a:ext cx="6735600" cy="258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2500" lnSpcReduction="19999"/>
          </a:bodyPr>
          <a:lstStyle>
            <a:lvl1pPr/>
          </a:lstStyle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br>
              <a:rPr sz="3200"/>
            </a:br>
            <a:r>
              <a:rPr lang="en-US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SW1 FND×8: 0, BarLED×8: ALL</a:t>
            </a:r>
            <a:r>
              <a:rPr lang="ko-KR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전원 </a:t>
            </a:r>
            <a:r>
              <a:rPr lang="en-US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OFF</a:t>
            </a:r>
            <a:br>
              <a:rPr sz="2200"/>
            </a:br>
            <a:br>
              <a:rPr sz="2200"/>
            </a:br>
            <a:r>
              <a:rPr lang="en-US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SW2 FND×8: 1, BarLED×8 : 7EA </a:t>
            </a:r>
            <a:r>
              <a:rPr lang="ko-KR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전원 </a:t>
            </a:r>
            <a:r>
              <a:rPr lang="en-US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ON</a:t>
            </a:r>
            <a:br>
              <a:rPr sz="2200"/>
            </a:br>
            <a:br>
              <a:rPr sz="2200"/>
            </a:br>
            <a:r>
              <a:rPr lang="en-US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SW3 FND×8: 2, BarLED×8: ALL</a:t>
            </a:r>
            <a:r>
              <a:rPr lang="ko-KR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전원 </a:t>
            </a:r>
            <a:r>
              <a:rPr lang="en-US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OFF</a:t>
            </a:r>
            <a:br>
              <a:rPr sz="2200"/>
            </a:br>
            <a:br>
              <a:rPr sz="2200"/>
            </a:br>
            <a:r>
              <a:rPr lang="en-US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SW4 FND×8: 3, Fan </a:t>
            </a:r>
            <a:r>
              <a:rPr lang="ko-KR" altLang="en-US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회전</a:t>
            </a:r>
            <a:r>
              <a:rPr lang="en-US" altLang="ko-KR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  </a:t>
            </a:r>
            <a:br>
              <a:rPr sz="2200"/>
            </a:br>
            <a:r>
              <a:rPr lang="en-US" sz="22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SW5 FND×8: 4, Fan </a:t>
            </a:r>
            <a:r>
              <a:rPr lang="ko-KR" altLang="en-US" sz="2200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  <a:sym typeface="+mn-ea"/>
              </a:rPr>
              <a:t>회전</a:t>
            </a:r>
            <a:r>
              <a:rPr lang="en-US" altLang="ko-KR" sz="2200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  <a:sym typeface="+mn-ea"/>
              </a:rPr>
              <a:t> </a:t>
            </a:r>
            <a:r>
              <a:rPr lang="ko-KR" altLang="en-US" sz="2200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  <a:sym typeface="+mn-ea"/>
              </a:rPr>
              <a:t>정지</a:t>
            </a:r>
            <a:br>
              <a:rPr sz="2200"/>
            </a:br>
            <a:endParaRPr lang="en-US" sz="2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1" name="직사각형 3"/>
          <p:cNvSpPr/>
          <p:nvPr/>
        </p:nvSpPr>
        <p:spPr>
          <a:xfrm>
            <a:off x="1874880" y="3692520"/>
            <a:ext cx="1103760" cy="63000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12" name="직사각형 4"/>
          <p:cNvSpPr/>
          <p:nvPr/>
        </p:nvSpPr>
        <p:spPr>
          <a:xfrm>
            <a:off x="4323240" y="3692520"/>
            <a:ext cx="1103760" cy="63000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13" name="직사각형 5"/>
          <p:cNvSpPr/>
          <p:nvPr/>
        </p:nvSpPr>
        <p:spPr>
          <a:xfrm>
            <a:off x="1841590" y="4846600"/>
            <a:ext cx="3867840" cy="63000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14" name="직사각형 11"/>
          <p:cNvSpPr/>
          <p:nvPr/>
        </p:nvSpPr>
        <p:spPr>
          <a:xfrm>
            <a:off x="1355815" y="6323760"/>
            <a:ext cx="2076480" cy="63000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15" name="TextBox 12"/>
          <p:cNvSpPr/>
          <p:nvPr/>
        </p:nvSpPr>
        <p:spPr>
          <a:xfrm>
            <a:off x="1956600" y="3800520"/>
            <a:ext cx="1017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FND×8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TextBox 33"/>
          <p:cNvSpPr/>
          <p:nvPr/>
        </p:nvSpPr>
        <p:spPr>
          <a:xfrm>
            <a:off x="2896200" y="4980240"/>
            <a:ext cx="2476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ATMEG 128A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" name="TextBox 34"/>
          <p:cNvSpPr/>
          <p:nvPr/>
        </p:nvSpPr>
        <p:spPr>
          <a:xfrm>
            <a:off x="1387005" y="6457975"/>
            <a:ext cx="2014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S90 Servo Motor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34" name="직선 화살표 연결선 36"/>
          <p:cNvCxnSpPr>
            <a:stCxn id="411" idx="2"/>
          </p:cNvCxnSpPr>
          <p:nvPr/>
        </p:nvCxnSpPr>
        <p:spPr>
          <a:xfrm flipH="1">
            <a:off x="2425680" y="4322520"/>
            <a:ext cx="1440" cy="535320"/>
          </a:xfrm>
          <a:prstGeom prst="straightConnector1">
            <a:avLst/>
          </a:prstGeom>
          <a:ln w="57240">
            <a:solidFill>
              <a:srgbClr val="5B9BD5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435" name="직선 화살표 연결선 38"/>
          <p:cNvCxnSpPr/>
          <p:nvPr/>
        </p:nvCxnSpPr>
        <p:spPr>
          <a:xfrm flipH="1">
            <a:off x="4886280" y="4325760"/>
            <a:ext cx="3240" cy="534240"/>
          </a:xfrm>
          <a:prstGeom prst="straightConnector1">
            <a:avLst/>
          </a:prstGeom>
          <a:ln w="57240">
            <a:solidFill>
              <a:srgbClr val="5B9BD5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436" name="직선 화살표 연결선 39"/>
          <p:cNvCxnSpPr/>
          <p:nvPr/>
        </p:nvCxnSpPr>
        <p:spPr>
          <a:xfrm>
            <a:off x="2392560" y="5502600"/>
            <a:ext cx="1800" cy="785880"/>
          </a:xfrm>
          <a:prstGeom prst="straightConnector1">
            <a:avLst/>
          </a:prstGeom>
          <a:ln w="57240">
            <a:solidFill>
              <a:srgbClr val="5B9BD5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43" name="직사각형 58"/>
          <p:cNvSpPr/>
          <p:nvPr/>
        </p:nvSpPr>
        <p:spPr>
          <a:xfrm>
            <a:off x="1874880" y="2511720"/>
            <a:ext cx="1103760" cy="114192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44" name="직사각형 60"/>
          <p:cNvSpPr/>
          <p:nvPr/>
        </p:nvSpPr>
        <p:spPr>
          <a:xfrm>
            <a:off x="1956600" y="3057840"/>
            <a:ext cx="937440" cy="10080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45" name="직사각형 64"/>
          <p:cNvSpPr/>
          <p:nvPr/>
        </p:nvSpPr>
        <p:spPr>
          <a:xfrm>
            <a:off x="1956600" y="2598840"/>
            <a:ext cx="937440" cy="10080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46" name="직사각형 65"/>
          <p:cNvSpPr/>
          <p:nvPr/>
        </p:nvSpPr>
        <p:spPr>
          <a:xfrm>
            <a:off x="1956600" y="3515040"/>
            <a:ext cx="937440" cy="10080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47" name="직사각형 66"/>
          <p:cNvSpPr/>
          <p:nvPr/>
        </p:nvSpPr>
        <p:spPr>
          <a:xfrm flipH="1">
            <a:off x="1955160" y="3160080"/>
            <a:ext cx="114480" cy="359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48" name="직사각형 67"/>
          <p:cNvSpPr/>
          <p:nvPr/>
        </p:nvSpPr>
        <p:spPr>
          <a:xfrm flipH="1">
            <a:off x="2781000" y="3154680"/>
            <a:ext cx="114480" cy="359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49" name="직사각형 68"/>
          <p:cNvSpPr/>
          <p:nvPr/>
        </p:nvSpPr>
        <p:spPr>
          <a:xfrm flipH="1">
            <a:off x="2775600" y="2700360"/>
            <a:ext cx="114480" cy="359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0" name="직사각형 69"/>
          <p:cNvSpPr/>
          <p:nvPr/>
        </p:nvSpPr>
        <p:spPr>
          <a:xfrm flipH="1">
            <a:off x="1955160" y="2702880"/>
            <a:ext cx="114480" cy="359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1" name="직사각형 70"/>
          <p:cNvSpPr/>
          <p:nvPr/>
        </p:nvSpPr>
        <p:spPr>
          <a:xfrm>
            <a:off x="4334040" y="2948400"/>
            <a:ext cx="1103760" cy="63000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2" name="직사각형 72"/>
          <p:cNvSpPr/>
          <p:nvPr/>
        </p:nvSpPr>
        <p:spPr>
          <a:xfrm flipH="1">
            <a:off x="4343760" y="3000240"/>
            <a:ext cx="136800" cy="530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3" name="직사각형 77"/>
          <p:cNvSpPr/>
          <p:nvPr/>
        </p:nvSpPr>
        <p:spPr>
          <a:xfrm flipH="1">
            <a:off x="4479480" y="3003120"/>
            <a:ext cx="136800" cy="530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4" name="직사각형 78"/>
          <p:cNvSpPr/>
          <p:nvPr/>
        </p:nvSpPr>
        <p:spPr>
          <a:xfrm flipH="1">
            <a:off x="4612680" y="3003120"/>
            <a:ext cx="136800" cy="530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5" name="직사각형 79"/>
          <p:cNvSpPr/>
          <p:nvPr/>
        </p:nvSpPr>
        <p:spPr>
          <a:xfrm flipH="1">
            <a:off x="4745520" y="3003120"/>
            <a:ext cx="136800" cy="530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6" name="직사각형 80"/>
          <p:cNvSpPr/>
          <p:nvPr/>
        </p:nvSpPr>
        <p:spPr>
          <a:xfrm flipH="1">
            <a:off x="4878720" y="3003480"/>
            <a:ext cx="136800" cy="530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7" name="직사각형 81"/>
          <p:cNvSpPr/>
          <p:nvPr/>
        </p:nvSpPr>
        <p:spPr>
          <a:xfrm flipH="1">
            <a:off x="5014440" y="2997360"/>
            <a:ext cx="136800" cy="530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8" name="직사각형 82"/>
          <p:cNvSpPr/>
          <p:nvPr/>
        </p:nvSpPr>
        <p:spPr>
          <a:xfrm flipH="1">
            <a:off x="5147280" y="2997360"/>
            <a:ext cx="136800" cy="530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59" name="직사각형 83"/>
          <p:cNvSpPr/>
          <p:nvPr/>
        </p:nvSpPr>
        <p:spPr>
          <a:xfrm flipH="1">
            <a:off x="5288760" y="2997360"/>
            <a:ext cx="136800" cy="53064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408" name="직사각형 41"/>
          <p:cNvSpPr/>
          <p:nvPr/>
        </p:nvSpPr>
        <p:spPr>
          <a:xfrm>
            <a:off x="6521040" y="4680480"/>
            <a:ext cx="3560040" cy="1037160"/>
          </a:xfrm>
          <a:prstGeom prst="rect">
            <a:avLst/>
          </a:prstGeom>
          <a:solidFill>
            <a:schemeClr val="l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grpSp>
        <p:nvGrpSpPr>
          <p:cNvPr id="417" name="그룹 20"/>
          <p:cNvGrpSpPr/>
          <p:nvPr/>
        </p:nvGrpSpPr>
        <p:grpSpPr>
          <a:xfrm>
            <a:off x="8669880" y="4846440"/>
            <a:ext cx="569160" cy="438840"/>
            <a:chOff x="8669880" y="3779640"/>
            <a:chExt cx="569160" cy="438840"/>
          </a:xfrm>
        </p:grpSpPr>
        <p:sp>
          <p:nvSpPr>
            <p:cNvPr id="418" name="타원 10"/>
            <p:cNvSpPr/>
            <p:nvPr/>
          </p:nvSpPr>
          <p:spPr>
            <a:xfrm>
              <a:off x="8736480" y="3779640"/>
              <a:ext cx="424800" cy="43884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5B9BD5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lang="en-US" sz="1800" b="1" u="none" strike="noStrike">
                <a:solidFill>
                  <a:schemeClr val="lt1"/>
                </a:solidFill>
                <a:effectLst/>
                <a:uFillTx/>
                <a:latin typeface="Malgun Gothic"/>
                <a:ea typeface="DejaVu Sans" panose="020B0603030804020204"/>
              </a:endParaRPr>
            </a:p>
          </p:txBody>
        </p:sp>
        <p:sp>
          <p:nvSpPr>
            <p:cNvPr id="419" name="TextBox 15"/>
            <p:cNvSpPr/>
            <p:nvPr/>
          </p:nvSpPr>
          <p:spPr>
            <a:xfrm>
              <a:off x="8669880" y="3846240"/>
              <a:ext cx="56916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lang="en-US" sz="1400" b="1" u="none" strike="noStrike">
                  <a:solidFill>
                    <a:schemeClr val="dk1"/>
                  </a:solidFill>
                  <a:effectLst/>
                  <a:uFillTx/>
                  <a:latin typeface="Malgun Gothic"/>
                  <a:ea typeface="DejaVu Sans" panose="020B0603030804020204"/>
                </a:rPr>
                <a:t>SW4</a:t>
              </a:r>
              <a:endPara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0" name="그룹 21"/>
          <p:cNvGrpSpPr/>
          <p:nvPr/>
        </p:nvGrpSpPr>
        <p:grpSpPr>
          <a:xfrm>
            <a:off x="8024400" y="4865880"/>
            <a:ext cx="569160" cy="438840"/>
            <a:chOff x="8024400" y="3799080"/>
            <a:chExt cx="569160" cy="438840"/>
          </a:xfrm>
        </p:grpSpPr>
        <p:sp>
          <p:nvSpPr>
            <p:cNvPr id="421" name="타원 22"/>
            <p:cNvSpPr/>
            <p:nvPr/>
          </p:nvSpPr>
          <p:spPr>
            <a:xfrm>
              <a:off x="8082360" y="3799080"/>
              <a:ext cx="424800" cy="43884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5B9BD5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lang="en-US" sz="1800" b="1" u="none" strike="noStrike">
                <a:solidFill>
                  <a:schemeClr val="lt1"/>
                </a:solidFill>
                <a:effectLst/>
                <a:uFillTx/>
                <a:latin typeface="Malgun Gothic"/>
                <a:ea typeface="DejaVu Sans" panose="020B0603030804020204"/>
              </a:endParaRPr>
            </a:p>
          </p:txBody>
        </p:sp>
        <p:sp>
          <p:nvSpPr>
            <p:cNvPr id="422" name="TextBox 23"/>
            <p:cNvSpPr/>
            <p:nvPr/>
          </p:nvSpPr>
          <p:spPr>
            <a:xfrm>
              <a:off x="8024400" y="3865680"/>
              <a:ext cx="56916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lang="en-US" sz="1400" b="1" u="none" strike="noStrike">
                  <a:solidFill>
                    <a:schemeClr val="dk1"/>
                  </a:solidFill>
                  <a:effectLst/>
                  <a:uFillTx/>
                  <a:latin typeface="Malgun Gothic"/>
                  <a:ea typeface="DejaVu Sans" panose="020B0603030804020204"/>
                </a:rPr>
                <a:t>SW3</a:t>
              </a:r>
              <a:endPara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3" name="그룹 24"/>
          <p:cNvGrpSpPr/>
          <p:nvPr/>
        </p:nvGrpSpPr>
        <p:grpSpPr>
          <a:xfrm>
            <a:off x="7400880" y="4871640"/>
            <a:ext cx="569160" cy="438840"/>
            <a:chOff x="7400880" y="3804840"/>
            <a:chExt cx="569160" cy="438840"/>
          </a:xfrm>
        </p:grpSpPr>
        <p:sp>
          <p:nvSpPr>
            <p:cNvPr id="424" name="타원 25"/>
            <p:cNvSpPr/>
            <p:nvPr/>
          </p:nvSpPr>
          <p:spPr>
            <a:xfrm>
              <a:off x="7459200" y="3804840"/>
              <a:ext cx="424800" cy="43884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5B9BD5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lang="en-US" sz="1800" b="1" u="none" strike="noStrike">
                <a:solidFill>
                  <a:schemeClr val="lt1"/>
                </a:solidFill>
                <a:effectLst/>
                <a:uFillTx/>
                <a:latin typeface="Malgun Gothic"/>
                <a:ea typeface="DejaVu Sans" panose="020B0603030804020204"/>
              </a:endParaRPr>
            </a:p>
          </p:txBody>
        </p:sp>
        <p:sp>
          <p:nvSpPr>
            <p:cNvPr id="425" name="TextBox 26"/>
            <p:cNvSpPr/>
            <p:nvPr/>
          </p:nvSpPr>
          <p:spPr>
            <a:xfrm>
              <a:off x="7400880" y="3871080"/>
              <a:ext cx="56916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lang="en-US" sz="1400" b="1" u="none" strike="noStrike">
                  <a:solidFill>
                    <a:schemeClr val="dk1"/>
                  </a:solidFill>
                  <a:effectLst/>
                  <a:uFillTx/>
                  <a:latin typeface="Malgun Gothic"/>
                  <a:ea typeface="DejaVu Sans" panose="020B0603030804020204"/>
                </a:rPr>
                <a:t>SW2</a:t>
              </a:r>
              <a:endPara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6" name="그룹 27"/>
          <p:cNvGrpSpPr/>
          <p:nvPr/>
        </p:nvGrpSpPr>
        <p:grpSpPr>
          <a:xfrm>
            <a:off x="9286560" y="4824480"/>
            <a:ext cx="569160" cy="438840"/>
            <a:chOff x="9286560" y="3757680"/>
            <a:chExt cx="569160" cy="438840"/>
          </a:xfrm>
        </p:grpSpPr>
        <p:sp>
          <p:nvSpPr>
            <p:cNvPr id="427" name="타원 28"/>
            <p:cNvSpPr/>
            <p:nvPr/>
          </p:nvSpPr>
          <p:spPr>
            <a:xfrm>
              <a:off x="9344520" y="3757680"/>
              <a:ext cx="424800" cy="43884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5B9BD5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lang="en-US" sz="1800" b="1" u="none" strike="noStrike">
                <a:solidFill>
                  <a:schemeClr val="lt1"/>
                </a:solidFill>
                <a:effectLst/>
                <a:uFillTx/>
                <a:latin typeface="Malgun Gothic"/>
                <a:ea typeface="DejaVu Sans" panose="020B0603030804020204"/>
              </a:endParaRPr>
            </a:p>
          </p:txBody>
        </p:sp>
        <p:sp>
          <p:nvSpPr>
            <p:cNvPr id="428" name="TextBox 29"/>
            <p:cNvSpPr/>
            <p:nvPr/>
          </p:nvSpPr>
          <p:spPr>
            <a:xfrm>
              <a:off x="9286560" y="3823920"/>
              <a:ext cx="56916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lang="en-US" sz="1400" b="1" u="none" strike="noStrike">
                  <a:solidFill>
                    <a:schemeClr val="dk1"/>
                  </a:solidFill>
                  <a:effectLst/>
                  <a:uFillTx/>
                  <a:latin typeface="Malgun Gothic"/>
                  <a:ea typeface="DejaVu Sans" panose="020B0603030804020204"/>
                </a:rPr>
                <a:t>SW5</a:t>
              </a:r>
              <a:endPara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9" name="그룹 30"/>
          <p:cNvGrpSpPr/>
          <p:nvPr/>
        </p:nvGrpSpPr>
        <p:grpSpPr>
          <a:xfrm>
            <a:off x="6755400" y="4882800"/>
            <a:ext cx="569160" cy="438840"/>
            <a:chOff x="6755400" y="3816000"/>
            <a:chExt cx="569160" cy="438840"/>
          </a:xfrm>
        </p:grpSpPr>
        <p:sp>
          <p:nvSpPr>
            <p:cNvPr id="430" name="타원 31"/>
            <p:cNvSpPr/>
            <p:nvPr/>
          </p:nvSpPr>
          <p:spPr>
            <a:xfrm>
              <a:off x="6821640" y="3816000"/>
              <a:ext cx="424800" cy="438840"/>
            </a:xfrm>
            <a:prstGeom prst="ellipse">
              <a:avLst/>
            </a:prstGeom>
            <a:solidFill>
              <a:schemeClr val="accent1"/>
            </a:solidFill>
            <a:ln w="12600">
              <a:solidFill>
                <a:srgbClr val="5B9BD5"/>
              </a:solidFill>
              <a:miter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lang="en-US" sz="1800" b="1" u="none" strike="noStrike">
                <a:solidFill>
                  <a:schemeClr val="lt1"/>
                </a:solidFill>
                <a:effectLst/>
                <a:uFillTx/>
                <a:latin typeface="Malgun Gothic"/>
                <a:ea typeface="DejaVu Sans" panose="020B0603030804020204"/>
              </a:endParaRPr>
            </a:p>
          </p:txBody>
        </p:sp>
        <p:sp>
          <p:nvSpPr>
            <p:cNvPr id="431" name="TextBox 32"/>
            <p:cNvSpPr/>
            <p:nvPr/>
          </p:nvSpPr>
          <p:spPr>
            <a:xfrm>
              <a:off x="6755400" y="3882240"/>
              <a:ext cx="56916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lang="en-US" sz="1400" b="1" u="none" strike="noStrike">
                  <a:solidFill>
                    <a:schemeClr val="dk1"/>
                  </a:solidFill>
                  <a:effectLst/>
                  <a:uFillTx/>
                  <a:latin typeface="Malgun Gothic"/>
                  <a:ea typeface="DejaVu Sans" panose="020B0603030804020204"/>
                </a:rPr>
                <a:t>SW1</a:t>
              </a:r>
              <a:endPara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cxnSp>
        <p:nvCxnSpPr>
          <p:cNvPr id="437" name="직선 화살표 연결선 50"/>
          <p:cNvCxnSpPr/>
          <p:nvPr/>
        </p:nvCxnSpPr>
        <p:spPr>
          <a:xfrm flipH="1">
            <a:off x="5708160" y="5168520"/>
            <a:ext cx="743760" cy="16200"/>
          </a:xfrm>
          <a:prstGeom prst="straightConnector1">
            <a:avLst/>
          </a:prstGeom>
          <a:ln w="57240">
            <a:solidFill>
              <a:srgbClr val="5B9BD5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38" name="TextBox 53"/>
          <p:cNvSpPr/>
          <p:nvPr/>
        </p:nvSpPr>
        <p:spPr>
          <a:xfrm>
            <a:off x="6771960" y="5334240"/>
            <a:ext cx="5691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ko-KR" sz="1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꺼짐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TextBox 54"/>
          <p:cNvSpPr/>
          <p:nvPr/>
        </p:nvSpPr>
        <p:spPr>
          <a:xfrm>
            <a:off x="7439760" y="5345400"/>
            <a:ext cx="5691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70%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" name="TextBox 55"/>
          <p:cNvSpPr/>
          <p:nvPr/>
        </p:nvSpPr>
        <p:spPr>
          <a:xfrm>
            <a:off x="8024400" y="5345400"/>
            <a:ext cx="7102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100%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TextBox 56"/>
          <p:cNvSpPr/>
          <p:nvPr/>
        </p:nvSpPr>
        <p:spPr>
          <a:xfrm>
            <a:off x="8706600" y="5331360"/>
            <a:ext cx="7102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ko-KR" sz="1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회전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TextBox 57"/>
          <p:cNvSpPr/>
          <p:nvPr/>
        </p:nvSpPr>
        <p:spPr>
          <a:xfrm>
            <a:off x="9287280" y="5324160"/>
            <a:ext cx="7102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ko-KR" sz="1400" b="1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정지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143000"/>
            <a:ext cx="342900" cy="342900"/>
          </a:xfrm>
          <a:prstGeom prst="rect">
            <a:avLst/>
          </a:prstGeom>
        </p:spPr>
      </p:pic>
      <p:sp>
        <p:nvSpPr>
          <p:cNvPr id="416" name="TextBox 13"/>
          <p:cNvSpPr/>
          <p:nvPr/>
        </p:nvSpPr>
        <p:spPr>
          <a:xfrm>
            <a:off x="4276090" y="3800475"/>
            <a:ext cx="1149350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Bar LED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직사각형 11"/>
          <p:cNvSpPr/>
          <p:nvPr/>
        </p:nvSpPr>
        <p:spPr>
          <a:xfrm>
            <a:off x="4003130" y="6321220"/>
            <a:ext cx="2076480" cy="630000"/>
          </a:xfrm>
          <a:prstGeom prst="rect">
            <a:avLst/>
          </a:prstGeom>
          <a:solidFill>
            <a:schemeClr val="accent1"/>
          </a:solidFill>
          <a:ln w="12600">
            <a:solidFill>
              <a:srgbClr val="5B9BD5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Malgun Gothic"/>
              <a:ea typeface="DejaVu Sans" panose="020B0603030804020204"/>
            </a:endParaRPr>
          </a:p>
        </p:txBody>
      </p:sp>
      <p:sp>
        <p:nvSpPr>
          <p:cNvPr id="8" name="TextBox 34"/>
          <p:cNvSpPr/>
          <p:nvPr/>
        </p:nvSpPr>
        <p:spPr>
          <a:xfrm>
            <a:off x="4003205" y="6456070"/>
            <a:ext cx="2014920" cy="365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Malgun Gothic"/>
                <a:ea typeface="DejaVu Sans" panose="020B0603030804020204"/>
              </a:rPr>
              <a:t>DC  Motor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" name="직선 화살표 연결선 39"/>
          <p:cNvCxnSpPr/>
          <p:nvPr/>
        </p:nvCxnSpPr>
        <p:spPr>
          <a:xfrm>
            <a:off x="5105280" y="5512125"/>
            <a:ext cx="1800" cy="785880"/>
          </a:xfrm>
          <a:prstGeom prst="straightConnector1">
            <a:avLst/>
          </a:prstGeom>
          <a:ln w="57240">
            <a:solidFill>
              <a:srgbClr val="5B9BD5"/>
            </a:solidFill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360000">
            <a:off x="6997700" y="9664700"/>
            <a:ext cx="11798300" cy="293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11400000">
            <a:off x="-3098800" y="-2159000"/>
            <a:ext cx="117983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1143000"/>
            <a:ext cx="342900" cy="342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892300" y="825500"/>
            <a:ext cx="145034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000"/>
              </a:lnSpc>
            </a:pPr>
            <a:r>
              <a:rPr lang="en-US" sz="5100" b="0" i="0" u="none" strike="noStrike" spc="-300">
                <a:solidFill>
                  <a:srgbClr val="000000"/>
                </a:solidFill>
                <a:ea typeface="Pretendard SemiBold"/>
              </a:rPr>
              <a:t>5.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ea typeface="Pretendard SemiBold"/>
              </a:rPr>
              <a:t>기능설명</a:t>
            </a: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SemiBold"/>
              </a:rPr>
              <a:t> -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ea typeface="Pretendard SemiBold"/>
              </a:rPr>
              <a:t>회로도</a:t>
            </a: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SemiBold"/>
              </a:rPr>
              <a:t> </a:t>
            </a:r>
            <a:endParaRPr lang="en-US" altLang="ko-KR" sz="5100" b="0" i="0" u="none" strike="noStrike" spc="-300">
              <a:solidFill>
                <a:srgbClr val="000000"/>
              </a:solidFill>
              <a:latin typeface="Pretendard Regular"/>
              <a:ea typeface="Pretendard SemiBold"/>
            </a:endParaRPr>
          </a:p>
        </p:txBody>
      </p:sp>
      <p:pic>
        <p:nvPicPr>
          <p:cNvPr id="23" name="그림 1">
            <a:hlinkClick r:id="rId4" tooltip="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2019300"/>
            <a:ext cx="12068175" cy="7694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" y="671830"/>
            <a:ext cx="8187055" cy="90424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5000"/>
              </a:lnSpc>
            </a:pPr>
            <a:r>
              <a:rPr lang="en-US" sz="5100" b="0" i="0" u="none" strike="noStrike" spc="-300">
                <a:solidFill>
                  <a:srgbClr val="000000"/>
                </a:solidFill>
                <a:latin typeface="Pretendard Regular"/>
              </a:rPr>
              <a:t>5.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latin typeface="Pretendard Regular"/>
              </a:rPr>
              <a:t>기능설명</a:t>
            </a:r>
            <a:r>
              <a:rPr lang="en-US" altLang="ko-KR" sz="5100" b="0" i="0" u="none" strike="noStrike" spc="-300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latin typeface="Pretendard Regular"/>
              </a:rPr>
              <a:t>일반</a:t>
            </a:r>
            <a:r>
              <a:rPr lang="en-US" altLang="ko-KR" sz="5100" b="0" i="0" u="none" strike="noStrike" spc="-300">
                <a:solidFill>
                  <a:srgbClr val="000000"/>
                </a:solidFill>
                <a:latin typeface="Pretendard Regular"/>
              </a:rPr>
              <a:t>  </a:t>
            </a:r>
            <a:endParaRPr lang="en-US" altLang="ko-KR" sz="5100" b="0" i="0" u="none" strike="noStrike" spc="-30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213100"/>
            <a:ext cx="2501900" cy="83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70000" y="3454400"/>
            <a:ext cx="1536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0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번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버튼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 </a:t>
            </a:r>
            <a:endParaRPr lang="en-US" altLang="ko-KR" sz="1900" b="0" i="0" u="none" strike="noStrike" spc="-100">
              <a:solidFill>
                <a:srgbClr val="F4F4F4"/>
              </a:solidFill>
              <a:ea typeface="Pretendard Semi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3200400"/>
            <a:ext cx="2501900" cy="83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10100" y="3441700"/>
            <a:ext cx="2159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1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번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버튼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 </a:t>
            </a:r>
            <a:endParaRPr lang="en-US" altLang="ko-KR" sz="1900" b="0" i="0" u="none" strike="noStrike" spc="-100">
              <a:solidFill>
                <a:srgbClr val="F4F4F4"/>
              </a:solidFill>
              <a:ea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0" y="3187700"/>
            <a:ext cx="2501900" cy="838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255000" y="3429000"/>
            <a:ext cx="25019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2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번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버튼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 </a:t>
            </a:r>
            <a:endParaRPr lang="en-US" altLang="ko-KR" sz="1900" b="0" i="0" u="none" strike="noStrike" spc="-100">
              <a:solidFill>
                <a:srgbClr val="F4F4F4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0600" y="1790700"/>
            <a:ext cx="14613890" cy="1354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Atmega128a  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마이크로컨트롤러로 제어하는  팬 및 서보 모터 제어 </a:t>
            </a: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SW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를 </a:t>
            </a: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C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로 작성</a:t>
            </a: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, 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하드웨어로 구현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5-2.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팬 제어 기능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-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팬 속도를 </a:t>
            </a: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0%, 70%, 100%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로 설정할 수 있음</a:t>
            </a: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-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팬 속도 설정에 따라 </a:t>
            </a: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FND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에 숫자 </a:t>
            </a: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0, 1, 2 </a:t>
            </a:r>
            <a:r>
              <a:rPr lang="ko-KR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표시</a:t>
            </a:r>
            <a:r>
              <a:rPr lang="en-US" sz="1600">
                <a:solidFill>
                  <a:schemeClr val="dk1"/>
                </a:solidFill>
                <a:effectLst/>
                <a:uFillTx/>
                <a:latin typeface="Calibri"/>
                <a:ea typeface="Calibri"/>
                <a:sym typeface="+mn-ea"/>
              </a:rPr>
              <a:t>.</a:t>
            </a:r>
            <a:endParaRPr lang="en-US" sz="1600" b="0" i="0" u="none" strike="noStrike">
              <a:solidFill>
                <a:srgbClr val="212121"/>
              </a:solidFill>
              <a:latin typeface="Pretendard Light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01700"/>
            <a:ext cx="342900" cy="342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011200" cy="2147011200"/>
            <a:chOff x="0" y="0"/>
            <a:chExt cx="0" cy="0"/>
          </a:xfrm>
        </p:grpSpPr>
      </p:grpSp>
      <p:pic>
        <p:nvPicPr>
          <p:cNvPr id="29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0" y="1485900"/>
            <a:ext cx="2501900" cy="838200"/>
          </a:xfrm>
          <a:prstGeom prst="rect">
            <a:avLst/>
          </a:prstGeom>
        </p:spPr>
      </p:pic>
      <p:sp>
        <p:nvSpPr>
          <p:cNvPr id="30" name="TextBox 14"/>
          <p:cNvSpPr txBox="1"/>
          <p:nvPr/>
        </p:nvSpPr>
        <p:spPr>
          <a:xfrm>
            <a:off x="13258800" y="1727200"/>
            <a:ext cx="2501900" cy="342900"/>
          </a:xfrm>
          <a:prstGeom prst="rect">
            <a:avLst/>
          </a:prstGeom>
        </p:spPr>
        <p:txBody>
          <a:bodyPr lIns="0" tIns="0" rIns="0" bIns="0" rtlCol="0" anchor="ctr"/>
          <a:p>
            <a:pPr lvl="0" algn="ctr">
              <a:lnSpc>
                <a:spcPct val="100000"/>
              </a:lnSpc>
            </a:pP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구현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코드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 </a:t>
            </a:r>
            <a:endParaRPr lang="en-US" altLang="ko-KR" sz="1900" b="0" i="0" u="none" strike="noStrike" spc="-100">
              <a:solidFill>
                <a:srgbClr val="F4F4F4"/>
              </a:solidFill>
              <a:ea typeface="Pretendard SemiBold"/>
            </a:endParaRPr>
          </a:p>
        </p:txBody>
      </p:sp>
      <p:pic>
        <p:nvPicPr>
          <p:cNvPr id="468" name="Picture 467"/>
          <p:cNvPicPr/>
          <p:nvPr/>
        </p:nvPicPr>
        <p:blipFill>
          <a:blip r:embed="rId4"/>
          <a:stretch>
            <a:fillRect/>
          </a:stretch>
        </p:blipFill>
        <p:spPr>
          <a:xfrm>
            <a:off x="494030" y="4368800"/>
            <a:ext cx="3088005" cy="495236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9" name="Picture 468"/>
          <p:cNvPicPr/>
          <p:nvPr/>
        </p:nvPicPr>
        <p:blipFill>
          <a:blip r:embed="rId5"/>
          <a:stretch>
            <a:fillRect/>
          </a:stretch>
        </p:blipFill>
        <p:spPr>
          <a:xfrm>
            <a:off x="4267200" y="4368800"/>
            <a:ext cx="3090672" cy="4956048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0" name="Picture 469"/>
          <p:cNvPicPr/>
          <p:nvPr/>
        </p:nvPicPr>
        <p:blipFill>
          <a:blip r:embed="rId6"/>
          <a:stretch>
            <a:fillRect/>
          </a:stretch>
        </p:blipFill>
        <p:spPr>
          <a:xfrm>
            <a:off x="7949565" y="4364990"/>
            <a:ext cx="3090672" cy="4956048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Picture 466"/>
          <p:cNvPicPr/>
          <p:nvPr/>
        </p:nvPicPr>
        <p:blipFill>
          <a:blip r:embed="rId7"/>
          <a:stretch>
            <a:fillRect/>
          </a:stretch>
        </p:blipFill>
        <p:spPr>
          <a:xfrm>
            <a:off x="11386820" y="2662555"/>
            <a:ext cx="6555740" cy="734441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24735" y="596900"/>
            <a:ext cx="9803765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000"/>
              </a:lnSpc>
            </a:pP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Regular"/>
              </a:rPr>
              <a:t>5.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ea typeface="Pretendard Regular"/>
              </a:rPr>
              <a:t>기능설명</a:t>
            </a: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Regular"/>
              </a:rPr>
              <a:t> </a:t>
            </a:r>
            <a:endParaRPr lang="en-US" altLang="ko-KR" sz="5100" b="0" i="0" u="none" strike="noStrike" spc="-30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14400"/>
            <a:ext cx="342900" cy="342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rot="-360000">
            <a:off x="6997700" y="9664700"/>
            <a:ext cx="11798300" cy="2933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rot="-11400000">
            <a:off x="-3098800" y="-2159000"/>
            <a:ext cx="11798300" cy="2933700"/>
          </a:xfrm>
          <a:prstGeom prst="rect">
            <a:avLst/>
          </a:prstGeom>
        </p:spPr>
      </p:pic>
      <p:sp>
        <p:nvSpPr>
          <p:cNvPr id="471" name="PlaceHolder 4"/>
          <p:cNvSpPr/>
          <p:nvPr/>
        </p:nvSpPr>
        <p:spPr>
          <a:xfrm>
            <a:off x="2743200" y="1586780"/>
            <a:ext cx="7772400" cy="915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4"/>
          <p:cNvSpPr/>
          <p:nvPr/>
        </p:nvSpPr>
        <p:spPr>
          <a:xfrm>
            <a:off x="1689100" y="1395095"/>
            <a:ext cx="7772400" cy="137985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5-3</a:t>
            </a:r>
            <a:r>
              <a:rPr lang="ko-KR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서보 모터 제어 기능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ko-KR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서보 모터를 작동 및 정지할 수 있음</a:t>
            </a:r>
            <a:r>
              <a:rPr lang="en-US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.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ko-KR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서보 모터 작동 중 </a:t>
            </a:r>
            <a:r>
              <a:rPr lang="en-US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FND</a:t>
            </a:r>
            <a:r>
              <a:rPr lang="ko-KR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에 숫자 </a:t>
            </a:r>
            <a:r>
              <a:rPr lang="en-US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3, 4</a:t>
            </a:r>
            <a:r>
              <a:rPr lang="ko-KR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가 </a:t>
            </a:r>
            <a:r>
              <a:rPr lang="en-US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LED BAR 3</a:t>
            </a:r>
            <a:r>
              <a:rPr lang="ko-KR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개</a:t>
            </a:r>
            <a:r>
              <a:rPr lang="en-US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, 4</a:t>
            </a:r>
            <a:r>
              <a:rPr lang="ko-KR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개 표시</a:t>
            </a:r>
            <a:r>
              <a:rPr lang="en-US" sz="17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.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3" name="Picture 472"/>
          <p:cNvPicPr/>
          <p:nvPr/>
        </p:nvPicPr>
        <p:blipFill>
          <a:blip r:embed="rId4"/>
          <a:stretch>
            <a:fillRect/>
          </a:stretch>
        </p:blipFill>
        <p:spPr>
          <a:xfrm>
            <a:off x="304800" y="3536950"/>
            <a:ext cx="5504815" cy="6329045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Picture 473"/>
          <p:cNvPicPr/>
          <p:nvPr/>
        </p:nvPicPr>
        <p:blipFill>
          <a:blip r:embed="rId5"/>
          <a:stretch>
            <a:fillRect/>
          </a:stretch>
        </p:blipFill>
        <p:spPr>
          <a:xfrm>
            <a:off x="6171955" y="3536645"/>
            <a:ext cx="5504688" cy="6327648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" name="Picture 27" descr="new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0" y="1866900"/>
            <a:ext cx="6217920" cy="831469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800" y="927100"/>
            <a:ext cx="2501900" cy="838200"/>
          </a:xfrm>
          <a:prstGeom prst="rect">
            <a:avLst/>
          </a:prstGeom>
        </p:spPr>
      </p:pic>
      <p:sp>
        <p:nvSpPr>
          <p:cNvPr id="34" name="TextBox 14"/>
          <p:cNvSpPr txBox="1"/>
          <p:nvPr/>
        </p:nvSpPr>
        <p:spPr>
          <a:xfrm>
            <a:off x="13766800" y="1168400"/>
            <a:ext cx="25019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000"/>
              </a:lnSpc>
            </a:pP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구현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코드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 </a:t>
            </a:r>
            <a:endParaRPr lang="en-US" altLang="ko-KR" sz="1900" b="0" i="0" u="none" strike="noStrike" spc="-100">
              <a:solidFill>
                <a:srgbClr val="F4F4F4"/>
              </a:solidFill>
              <a:ea typeface="Pretendard SemiBold"/>
            </a:endParaRPr>
          </a:p>
        </p:txBody>
      </p:sp>
      <p:pic>
        <p:nvPicPr>
          <p:cNvPr id="35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200" y="2501900"/>
            <a:ext cx="2501900" cy="838200"/>
          </a:xfrm>
          <a:prstGeom prst="rect">
            <a:avLst/>
          </a:prstGeom>
        </p:spPr>
      </p:pic>
      <p:sp>
        <p:nvSpPr>
          <p:cNvPr id="36" name="TextBox 14"/>
          <p:cNvSpPr txBox="1"/>
          <p:nvPr/>
        </p:nvSpPr>
        <p:spPr>
          <a:xfrm>
            <a:off x="7569200" y="2743200"/>
            <a:ext cx="2501900" cy="342900"/>
          </a:xfrm>
          <a:prstGeom prst="rect">
            <a:avLst/>
          </a:prstGeom>
        </p:spPr>
        <p:txBody>
          <a:bodyPr lIns="0" tIns="0" rIns="0" bIns="0" rtlCol="0" anchor="ctr"/>
          <a:p>
            <a:pPr lvl="0" algn="ctr">
              <a:lnSpc>
                <a:spcPct val="100000"/>
              </a:lnSpc>
            </a:pP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4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번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버튼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  </a:t>
            </a:r>
            <a:endParaRPr lang="en-US" altLang="ko-KR" sz="1900" b="0" i="0" u="none" strike="noStrike" spc="-100">
              <a:solidFill>
                <a:srgbClr val="F4F4F4"/>
              </a:solidFill>
              <a:ea typeface="Pretendard SemiBold"/>
            </a:endParaRPr>
          </a:p>
        </p:txBody>
      </p:sp>
      <p:pic>
        <p:nvPicPr>
          <p:cNvPr id="37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552700"/>
            <a:ext cx="2501900" cy="838200"/>
          </a:xfrm>
          <a:prstGeom prst="rect">
            <a:avLst/>
          </a:prstGeom>
        </p:spPr>
      </p:pic>
      <p:sp>
        <p:nvSpPr>
          <p:cNvPr id="38" name="TextBox 14"/>
          <p:cNvSpPr txBox="1"/>
          <p:nvPr/>
        </p:nvSpPr>
        <p:spPr>
          <a:xfrm>
            <a:off x="1828800" y="2794000"/>
            <a:ext cx="2501900" cy="342900"/>
          </a:xfrm>
          <a:prstGeom prst="rect">
            <a:avLst/>
          </a:prstGeom>
        </p:spPr>
        <p:txBody>
          <a:bodyPr lIns="0" tIns="0" rIns="0" bIns="0" rtlCol="0" anchor="ctr"/>
          <a:p>
            <a:pPr lvl="0" algn="ctr">
              <a:lnSpc>
                <a:spcPct val="100000"/>
              </a:lnSpc>
            </a:pP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3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번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</a:t>
            </a:r>
            <a:r>
              <a:rPr lang="ko-KR" altLang="en-US" sz="1900" b="0" i="0" u="none" strike="noStrike" spc="-100">
                <a:solidFill>
                  <a:srgbClr val="F4F4F4"/>
                </a:solidFill>
                <a:ea typeface="Pretendard SemiBold"/>
              </a:rPr>
              <a:t>버튼</a:t>
            </a:r>
            <a:r>
              <a:rPr lang="en-US" altLang="ko-KR" sz="1900" b="0" i="0" u="none" strike="noStrike" spc="-100">
                <a:solidFill>
                  <a:srgbClr val="F4F4F4"/>
                </a:solidFill>
                <a:ea typeface="Pretendard SemiBold"/>
              </a:rPr>
              <a:t>   </a:t>
            </a:r>
            <a:endParaRPr lang="en-US" altLang="ko-KR" sz="1900" b="0" i="0" u="none" strike="noStrike" spc="-100">
              <a:solidFill>
                <a:srgbClr val="F4F4F4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39570" y="596900"/>
            <a:ext cx="746887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000"/>
              </a:lnSpc>
            </a:pPr>
            <a:r>
              <a:rPr lang="en-US" altLang="ko-KR" sz="5100" b="0" i="0" u="none" strike="noStrike" spc="-300">
                <a:solidFill>
                  <a:srgbClr val="000000"/>
                </a:solidFill>
                <a:latin typeface="Pretendard Regular"/>
              </a:rPr>
              <a:t>5.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latin typeface="Pretendard Regular"/>
              </a:rPr>
              <a:t>기능설명</a:t>
            </a:r>
            <a:r>
              <a:rPr lang="en-US" altLang="ko-KR" sz="5100" b="0" i="0" u="none" strike="noStrike" spc="-300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latin typeface="Pretendard Regular"/>
              </a:rPr>
              <a:t>레지스터</a:t>
            </a:r>
            <a:r>
              <a:rPr lang="en-US" altLang="ko-KR" sz="5100" b="0" i="0" u="none" strike="noStrike" spc="-3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latin typeface="Pretendard Regular"/>
              </a:rPr>
              <a:t>제어</a:t>
            </a:r>
            <a:r>
              <a:rPr lang="en-US" altLang="ko-KR" sz="5100" b="0" i="0" u="none" strike="noStrike" spc="-300">
                <a:solidFill>
                  <a:srgbClr val="000000"/>
                </a:solidFill>
                <a:latin typeface="Pretendard Regular"/>
              </a:rPr>
              <a:t> </a:t>
            </a:r>
            <a:endParaRPr lang="en-US" altLang="ko-KR" sz="5100" b="0" i="0" u="none" strike="noStrike" spc="-30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914400"/>
            <a:ext cx="3429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rot="-360000">
            <a:off x="6997700" y="9664700"/>
            <a:ext cx="11798300" cy="293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rot="-11400000">
            <a:off x="-3098800" y="-2159000"/>
            <a:ext cx="11798300" cy="2933700"/>
          </a:xfrm>
          <a:prstGeom prst="rect">
            <a:avLst/>
          </a:prstGeom>
        </p:spPr>
      </p:pic>
      <p:sp>
        <p:nvSpPr>
          <p:cNvPr id="478" name="PlaceHolder 1"/>
          <p:cNvSpPr/>
          <p:nvPr/>
        </p:nvSpPr>
        <p:spPr>
          <a:xfrm>
            <a:off x="838200" y="1308735"/>
            <a:ext cx="10117455" cy="819721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(1) </a:t>
            </a:r>
            <a:r>
              <a:rPr lang="ko-KR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팬 제어 </a:t>
            </a: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(PWM </a:t>
            </a:r>
            <a:r>
              <a:rPr lang="ko-KR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제어 </a:t>
            </a: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- 8bit, OCR0)</a:t>
            </a:r>
            <a:endParaRPr lang="en-US" sz="2000" b="1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타이머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0 (Timer0)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사용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PWM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출력을 이용해 팬의 속도 제어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PB4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핀에서 출력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속도 조절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OCR0 = 0: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정지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OCR0 = 128: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중간 속도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OCR0 = 255: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최고 속도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(2) </a:t>
            </a:r>
            <a:r>
              <a:rPr lang="ko-KR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서보모터 제어 </a:t>
            </a: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(16bit PWM - OCR1A)</a:t>
            </a:r>
            <a:endParaRPr lang="en-US" sz="2000" b="1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타이머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 (Timer1)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사용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TOP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값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ICR1 = 4999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설정으로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50Hz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주기 설정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서보 표준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OCR1A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값을 조절하여 회전 각도 조절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Servo On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상태일 때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OCR1A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값을 반복증가</a:t>
            </a:r>
            <a:r>
              <a:rPr lang="en-US" alt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,</a:t>
            </a:r>
            <a:r>
              <a:rPr lang="ko-KR" alt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감소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시켜 회전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Servo Off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시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OCR1A = 0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으로 회전 정지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(3)</a:t>
            </a:r>
            <a:r>
              <a:rPr lang="ko-KR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버튼 제어</a:t>
            </a:r>
            <a:endParaRPr lang="ko-KR" sz="2000" b="1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버튼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5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개 각각 초기화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(buttonInit)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buttonGetState()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로 눌림 감지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(ACT_PUSH)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매 버튼 입력마다 관련 동작 수행 및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FND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숫자 갱신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,LED Bar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갯수 증가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(4)FND </a:t>
            </a:r>
            <a:r>
              <a:rPr lang="ko-KR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출력 </a:t>
            </a: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(7</a:t>
            </a:r>
            <a:r>
              <a:rPr lang="ko-KR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세그먼트 디스플레이</a:t>
            </a: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)</a:t>
            </a:r>
            <a:endParaRPr lang="en-US" sz="2000" b="1" u="none" strike="noStrik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PORTD: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자리 수 선택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간단히 전체 포트 출력으로 처리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PORTA: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표시할 숫자의 세그먼트 코드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(0~9)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숫자 테이블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fndNumber[]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사용해 매핑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l" defTabSz="914400">
              <a:lnSpc>
                <a:spcPct val="90000"/>
              </a:lnSpc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0" name="Picture 3" descr="Screenshot from 2025-06-05 11-49-24"/>
          <p:cNvPicPr/>
          <p:nvPr/>
        </p:nvPicPr>
        <p:blipFill>
          <a:blip r:embed="rId4"/>
          <a:stretch>
            <a:fillRect/>
          </a:stretch>
        </p:blipFill>
        <p:spPr>
          <a:xfrm>
            <a:off x="9753600" y="2247900"/>
            <a:ext cx="8011160" cy="66827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05000" y="806450"/>
            <a:ext cx="145034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000"/>
              </a:lnSpc>
            </a:pP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Regular"/>
              </a:rPr>
              <a:t>6.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5100" b="0" i="0" u="none" strike="noStrike" spc="-300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altLang="ko-KR" sz="5100" b="0" i="0" u="none" strike="noStrike" spc="-300">
                <a:solidFill>
                  <a:srgbClr val="000000"/>
                </a:solidFill>
                <a:ea typeface="Pretendard Regular"/>
              </a:rPr>
              <a:t> </a:t>
            </a:r>
            <a:endParaRPr lang="en-US" altLang="ko-KR" sz="5100" b="0" i="0" u="none" strike="noStrike" spc="-30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360000">
            <a:off x="6997700" y="9664700"/>
            <a:ext cx="117983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11400000">
            <a:off x="-3098800" y="-2159000"/>
            <a:ext cx="11798300" cy="293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1143000"/>
            <a:ext cx="342900" cy="342900"/>
          </a:xfrm>
          <a:prstGeom prst="rect">
            <a:avLst/>
          </a:prstGeom>
        </p:spPr>
      </p:pic>
      <p:sp>
        <p:nvSpPr>
          <p:cNvPr id="83" name="PlaceHolder 5"/>
          <p:cNvSpPr/>
          <p:nvPr/>
        </p:nvSpPr>
        <p:spPr>
          <a:xfrm>
            <a:off x="1371600" y="3935095"/>
            <a:ext cx="7030085" cy="39751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 FND </a:t>
            </a:r>
            <a:r>
              <a:rPr lang="ko-KR" sz="24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오작동</a:t>
            </a:r>
            <a:endParaRPr lang="en-US" sz="2400" b="1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	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Solution) build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후에 출력되어야할 숫자가 뜨질 않아서 확인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→ 해당 코드 부분 확인 후 이상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없음을 확인 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→ 하드웨어가 잘못되었나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접근하여 부품을 바꿈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2. Servo90 Motor</a:t>
            </a:r>
            <a:r>
              <a:rPr lang="ko-KR" sz="2400" b="1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의 작동</a:t>
            </a:r>
            <a:endParaRPr lang="en-US" sz="2400" b="1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Solution) 1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번의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FND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처럼 하드웨어가 문제인가 해서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역순으로 해당 서보 모터를 먼저 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교체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→ 교체해도 작동 안함을 확인 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→ 해당 코드가 for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문으로 작성된 것을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if</a:t>
            </a:r>
            <a:r>
              <a:rPr lang="ko-KR" sz="1600" b="0" u="none" strike="noStrik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문으로 교체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4"/>
          <a:stretch>
            <a:fillRect/>
          </a:stretch>
        </p:blipFill>
        <p:spPr>
          <a:xfrm>
            <a:off x="9372600" y="2400300"/>
            <a:ext cx="8225155" cy="7044055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1903</Words>
  <Application>WPS Presentation</Application>
  <PresentationFormat>On-screen Show (4:3)</PresentationFormat>
  <Paragraphs>292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SimSun</vt:lpstr>
      <vt:lpstr>Wingdings</vt:lpstr>
      <vt:lpstr>DejaVu Sans</vt:lpstr>
      <vt:lpstr>Malgun Gothic</vt:lpstr>
      <vt:lpstr>C059</vt:lpstr>
      <vt:lpstr>Arial</vt:lpstr>
      <vt:lpstr>Baskerville Old Face</vt:lpstr>
      <vt:lpstr>Pretendard SemiBold</vt:lpstr>
      <vt:lpstr>Pretendard Regular</vt:lpstr>
      <vt:lpstr>DejaVu Sans</vt:lpstr>
      <vt:lpstr>Calibri</vt:lpstr>
      <vt:lpstr>Pretendard Light</vt:lpstr>
      <vt:lpstr>Malgun Gothic</vt:lpstr>
      <vt:lpstr>BatangChe</vt:lpstr>
      <vt:lpstr>Noto Sans CJK HK</vt:lpstr>
      <vt:lpstr>Microsoft YaHei</vt:lpstr>
      <vt:lpstr>Droid Sans Fallback</vt:lpstr>
      <vt:lpstr>Arial Unicode MS</vt:lpstr>
      <vt:lpstr>Noto Color Emoji</vt:lpstr>
      <vt:lpstr>Noto Sans Symbols2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user23</cp:lastModifiedBy>
  <cp:revision>17</cp:revision>
  <dcterms:created xsi:type="dcterms:W3CDTF">2025-06-09T03:35:53Z</dcterms:created>
  <dcterms:modified xsi:type="dcterms:W3CDTF">2025-06-09T03:35:53Z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